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5143500" type="screen16x9"/>
  <p:notesSz cx="6858000" cy="9144000"/>
  <p:embeddedFontLst>
    <p:embeddedFont>
      <p:font typeface="Raleway" panose="020B0604020202020204" charset="0"/>
      <p:regular r:id="rId23"/>
      <p:bold r:id="rId24"/>
      <p:italic r:id="rId25"/>
      <p:boldItalic r:id="rId26"/>
    </p:embeddedFont>
    <p:embeddedFont>
      <p:font typeface="Lato" panose="020B0604020202020204" charset="0"/>
      <p:regular r:id="rId27"/>
      <p:bold r:id="rId28"/>
      <p:italic r:id="rId29"/>
      <p:boldItalic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B894FE9-38DB-45F9-9EEC-B2575A1AF748}">
  <a:tblStyle styleId="{4B894FE9-38DB-45F9-9EEC-B2575A1AF74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658" y="6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5f3f45e622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5f3f45e622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5f3f45e622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5f3f45e622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5f3d0d8528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5f3d0d8528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5f3f45e622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5f3f45e622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5f3f45e622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5f3f45e622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5f3f45e622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5f3f45e622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5f3f45e622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5f3f45e622_0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5f3f45e622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5f3f45e622_0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5f3f45e622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5f3f45e622_0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5f3f45e622_0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5f3f45e622_0_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5f3b715a42_0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5f3b715a42_0_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5f3f45e622_0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5f3f45e622_0_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5f3b715a42_0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5f3b715a42_0_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5f3d0d8528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5f3d0d8528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5f3d0d8528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5f3d0d8528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5f3d0d8528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5f3d0d8528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5f3f45e62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5f3f45e62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5f3f45e622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5f3f45e622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5f3f45e622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5f3f45e622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lt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dk1"/>
        </a:solid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oogle Shape;74;p11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75" name="Google Shape;75;p1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1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7" name="Google Shape;77;p11"/>
          <p:cNvSpPr txBox="1">
            <a:spLocks noGrp="1"/>
          </p:cNvSpPr>
          <p:nvPr>
            <p:ph type="title" hasCustomPrompt="1"/>
          </p:nvPr>
        </p:nvSpPr>
        <p:spPr>
          <a:xfrm>
            <a:off x="729450" y="733950"/>
            <a:ext cx="7688400" cy="124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8" name="Google Shape;78;p11"/>
          <p:cNvSpPr txBox="1">
            <a:spLocks noGrp="1"/>
          </p:cNvSpPr>
          <p:nvPr>
            <p:ph type="body" idx="1"/>
          </p:nvPr>
        </p:nvSpPr>
        <p:spPr>
          <a:xfrm>
            <a:off x="729450" y="2272888"/>
            <a:ext cx="7688400" cy="158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9" name="Google Shape;79;p11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2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oogle Shape;18;p3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9" name="Google Shape;19;p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" name="Google Shape;21;p3"/>
          <p:cNvSpPr txBox="1">
            <a:spLocks noGrp="1"/>
          </p:cNvSpPr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" name="Google Shape;25;p4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26" name="Google Shape;26;p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oogle Shape;33;p5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34" name="Google Shape;34;p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" name="Google Shape;36;p5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body" idx="1"/>
          </p:nvPr>
        </p:nvSpPr>
        <p:spPr>
          <a:xfrm>
            <a:off x="729325" y="2078875"/>
            <a:ext cx="37743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body" idx="2"/>
          </p:nvPr>
        </p:nvSpPr>
        <p:spPr>
          <a:xfrm>
            <a:off x="4643604" y="2078875"/>
            <a:ext cx="37743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2" name="Google Shape;42;p6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43" name="Google Shape;43;p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" name="Google Shape;45;p6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49;p7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50" name="Google Shape;50;p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52;p7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38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body" idx="1"/>
          </p:nvPr>
        </p:nvSpPr>
        <p:spPr>
          <a:xfrm>
            <a:off x="721225" y="2781725"/>
            <a:ext cx="3300900" cy="159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3"/>
        </a:soli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8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57" name="Google Shape;57;p8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" name="Google Shape;59;p8"/>
          <p:cNvSpPr txBox="1">
            <a:spLocks noGrp="1"/>
          </p:cNvSpPr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0" name="Google Shape;60;p8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3" name="Google Shape;63;p9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64" name="Google Shape;64;p9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9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6" name="Google Shape;66;p9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7" name="Google Shape;67;p9"/>
          <p:cNvSpPr txBox="1">
            <a:spLocks noGrp="1"/>
          </p:cNvSpPr>
          <p:nvPr>
            <p:ph type="subTitle" idx="1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68" name="Google Shape;68;p9"/>
          <p:cNvSpPr txBox="1">
            <a:spLocks noGrp="1"/>
          </p:cNvSpPr>
          <p:nvPr>
            <p:ph type="body" idx="2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9" name="Google Shape;69;p9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0"/>
          <p:cNvSpPr txBox="1">
            <a:spLocks noGrp="1"/>
          </p:cNvSpPr>
          <p:nvPr>
            <p:ph type="body" idx="1"/>
          </p:nvPr>
        </p:nvSpPr>
        <p:spPr>
          <a:xfrm>
            <a:off x="724950" y="4372551"/>
            <a:ext cx="7697400" cy="46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72" name="Google Shape;72;p10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treamline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29845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3"/>
          <p:cNvSpPr txBox="1">
            <a:spLocks noGrp="1"/>
          </p:cNvSpPr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Masterclass Iselinge zelfsturing</a:t>
            </a:r>
            <a:endParaRPr/>
          </a:p>
        </p:txBody>
      </p:sp>
      <p:sp>
        <p:nvSpPr>
          <p:cNvPr id="87" name="Google Shape;87;p13"/>
          <p:cNvSpPr txBox="1">
            <a:spLocks noGrp="1"/>
          </p:cNvSpPr>
          <p:nvPr>
            <p:ph type="subTitle" idx="1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Sjoerd Voerman - VR2A | VR3SG6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2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Beginsituatie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i="1"/>
              <a:t>Reflectiefase</a:t>
            </a:r>
            <a:endParaRPr i="1"/>
          </a:p>
        </p:txBody>
      </p:sp>
      <p:sp>
        <p:nvSpPr>
          <p:cNvPr id="150" name="Google Shape;150;p22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nl"/>
              <a:t>Terugkomen op afspraken, leerstrategieën 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nl"/>
              <a:t>Afronden door doelen 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51" name="Google Shape;151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45726" y="1793949"/>
            <a:ext cx="4234550" cy="25460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3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Meeloopdag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i="1"/>
              <a:t>SCCSSCHL 3.0 te Wolfersveen</a:t>
            </a:r>
            <a:endParaRPr i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23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nl"/>
              <a:t>Leren door kernconcepten 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nl"/>
              <a:t>Leerlingen vrij om dag in te plannen 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nl"/>
              <a:t>Instructiemomenten 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nl"/>
              <a:t>Begeleiding 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nl"/>
              <a:t>Stoel in de klas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nl"/>
              <a:t>Gevoel</a:t>
            </a:r>
            <a:endParaRPr/>
          </a:p>
        </p:txBody>
      </p:sp>
      <p:pic>
        <p:nvPicPr>
          <p:cNvPr id="158" name="Google Shape;158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49725" y="2281425"/>
            <a:ext cx="3925225" cy="2058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4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iSelf</a:t>
            </a:r>
            <a:endParaRPr/>
          </a:p>
        </p:txBody>
      </p:sp>
      <p:sp>
        <p:nvSpPr>
          <p:cNvPr id="164" name="Google Shape;164;p24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Combinatie van beide bekende ‘methodes’ 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nl"/>
              <a:t>Gericht op aanleren zelfregulerend leren </a:t>
            </a:r>
            <a:endParaRPr/>
          </a:p>
        </p:txBody>
      </p:sp>
      <p:pic>
        <p:nvPicPr>
          <p:cNvPr id="165" name="Google Shape;165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81325" y="638300"/>
            <a:ext cx="3866900" cy="3866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5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Doelen</a:t>
            </a:r>
            <a:endParaRPr/>
          </a:p>
        </p:txBody>
      </p:sp>
      <p:sp>
        <p:nvSpPr>
          <p:cNvPr id="171" name="Google Shape;171;p25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b="1"/>
              <a:t>WAT? 		</a:t>
            </a:r>
            <a:r>
              <a:rPr lang="nl"/>
              <a:t>Verbeteren van de zelfregulerende vaardigheden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nl" b="1"/>
              <a:t>BIJ WIE?		</a:t>
            </a:r>
            <a:r>
              <a:rPr lang="nl"/>
              <a:t>De cognitieve bovenkant van mijn groep (6 leerlingen)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nl" b="1"/>
              <a:t>HOE?			</a:t>
            </a:r>
            <a:r>
              <a:rPr lang="nl"/>
              <a:t>Instructie, vraagstelling, begeleiding en reflectie 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nl" b="1"/>
              <a:t>WANNEER?		</a:t>
            </a:r>
            <a:r>
              <a:rPr lang="nl"/>
              <a:t>IPC, thema het brein </a:t>
            </a:r>
            <a:r>
              <a:rPr lang="nl" b="1"/>
              <a:t>		</a:t>
            </a:r>
            <a:endParaRPr b="1"/>
          </a:p>
        </p:txBody>
      </p:sp>
      <p:pic>
        <p:nvPicPr>
          <p:cNvPr id="172" name="Google Shape;172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91150" y="2874825"/>
            <a:ext cx="2286000" cy="1847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6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Opbouw van de lessen</a:t>
            </a:r>
            <a:endParaRPr/>
          </a:p>
        </p:txBody>
      </p:sp>
      <p:sp>
        <p:nvSpPr>
          <p:cNvPr id="178" name="Google Shape;178;p26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b="1"/>
              <a:t>Voorbereidingsfase: </a:t>
            </a:r>
            <a:r>
              <a:rPr lang="nl"/>
              <a:t>terugkijken (cognitie, motivatie en gedrag), introduceren, ophalen voorkennis en instrueren, verwachtingen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nl" b="1"/>
              <a:t>Uitvoeringsfase: </a:t>
            </a:r>
            <a:r>
              <a:rPr lang="nl"/>
              <a:t>observeren, negeren, stimuleren, spiegelen, ondersteunen 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nl" b="1"/>
              <a:t>Reflectiefase:  </a:t>
            </a:r>
            <a:r>
              <a:rPr lang="nl"/>
              <a:t>reflecteren, evalueren, doelen stellen, vooruit kijken  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7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Voorbereidingsfase als docent </a:t>
            </a:r>
            <a:endParaRPr/>
          </a:p>
        </p:txBody>
      </p:sp>
      <p:sp>
        <p:nvSpPr>
          <p:cNvPr id="184" name="Google Shape;184;p27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Lesdoel concreet maken in subdoelen 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nl"/>
              <a:t>Terugkijken naar proces in gedrag, cognitie en motivatie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nl"/>
              <a:t>Introduceren onderwerp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nl"/>
              <a:t>Instrueren 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nl"/>
              <a:t>Verwachtingen 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nl"/>
              <a:t> 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8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Uitvoeringsfase als docent</a:t>
            </a:r>
            <a:endParaRPr/>
          </a:p>
        </p:txBody>
      </p:sp>
      <p:sp>
        <p:nvSpPr>
          <p:cNvPr id="190" name="Google Shape;190;p28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Scaffolding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nl"/>
              <a:t>Negeren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nl"/>
              <a:t>Stimuleren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nl"/>
              <a:t>Spiegelen 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nl"/>
              <a:t>Ondersteunen 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nl"/>
              <a:t>  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91" name="Google Shape;191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37150" y="1725300"/>
            <a:ext cx="2614675" cy="2614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9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Reflectiefase als docent </a:t>
            </a:r>
            <a:endParaRPr/>
          </a:p>
        </p:txBody>
      </p:sp>
      <p:sp>
        <p:nvSpPr>
          <p:cNvPr id="197" name="Google Shape;197;p29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Open vragen 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nl"/>
              <a:t>Ongemakkelijk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nl"/>
              <a:t>Doel stellen 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98" name="Google Shape;198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10875" y="1682354"/>
            <a:ext cx="3054166" cy="30541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30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Evaluatie leerlingen</a:t>
            </a:r>
            <a:endParaRPr/>
          </a:p>
        </p:txBody>
      </p:sp>
      <p:sp>
        <p:nvSpPr>
          <p:cNvPr id="204" name="Google Shape;204;p30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Zelfregulatie bevorderd 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nl"/>
              <a:t>Bewustwording 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nl"/>
              <a:t>Gedrag en motivatie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nl"/>
              <a:t>Rand erg dun tussen negeren en dan motivatie verliezen 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nl"/>
              <a:t>Context lastig als student 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31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Evaluatie leerkracht </a:t>
            </a:r>
            <a:endParaRPr/>
          </a:p>
        </p:txBody>
      </p:sp>
      <p:sp>
        <p:nvSpPr>
          <p:cNvPr id="210" name="Google Shape;210;p31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Gegroeid 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nl"/>
              <a:t>Bewuster geworden 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nl"/>
              <a:t>Ingrijpen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nl"/>
              <a:t>Sturing kunnen loslaten </a:t>
            </a:r>
            <a:endParaRPr/>
          </a:p>
        </p:txBody>
      </p:sp>
      <p:pic>
        <p:nvPicPr>
          <p:cNvPr id="211" name="Google Shape;211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89125" y="1228725"/>
            <a:ext cx="2857500" cy="2686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4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Wie wil ik zijn?</a:t>
            </a:r>
            <a:endParaRPr/>
          </a:p>
        </p:txBody>
      </p:sp>
      <p:sp>
        <p:nvSpPr>
          <p:cNvPr id="93" name="Google Shape;93;p14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94" name="Google Shape;9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9450" y="2078874"/>
            <a:ext cx="5182477" cy="2331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4"/>
          <p:cNvPicPr preferRelativeResize="0"/>
          <p:nvPr/>
        </p:nvPicPr>
        <p:blipFill rotWithShape="1">
          <a:blip r:embed="rId4">
            <a:alphaModFix/>
          </a:blip>
          <a:srcRect l="28931"/>
          <a:stretch/>
        </p:blipFill>
        <p:spPr>
          <a:xfrm>
            <a:off x="5911925" y="2078875"/>
            <a:ext cx="2484664" cy="2331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32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p32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218" name="Google Shape;218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816200" y="0"/>
            <a:ext cx="11354528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5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Masterclass</a:t>
            </a:r>
            <a:endParaRPr/>
          </a:p>
        </p:txBody>
      </p:sp>
      <p:sp>
        <p:nvSpPr>
          <p:cNvPr id="101" name="Google Shape;101;p15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In gesprek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nl"/>
              <a:t>Zimmerman en Pintrich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02" name="Google Shape;10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98162" y="1084399"/>
            <a:ext cx="3783474" cy="1952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16913" y="3036525"/>
            <a:ext cx="2145950" cy="1883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6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Zimmerman (modellen)  </a:t>
            </a:r>
            <a:endParaRPr/>
          </a:p>
        </p:txBody>
      </p:sp>
      <p:sp>
        <p:nvSpPr>
          <p:cNvPr id="109" name="Google Shape;109;p16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graphicFrame>
        <p:nvGraphicFramePr>
          <p:cNvPr id="110" name="Google Shape;110;p16"/>
          <p:cNvGraphicFramePr/>
          <p:nvPr/>
        </p:nvGraphicFramePr>
        <p:xfrm>
          <a:off x="729425" y="21532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{4B894FE9-38DB-45F9-9EEC-B2575A1AF748}</a:tableStyleId>
              </a:tblPr>
              <a:tblGrid>
                <a:gridCol w="1847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51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138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377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377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501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" b="1"/>
                        <a:t>Gebieden/fasen</a:t>
                      </a:r>
                      <a:endParaRPr b="1"/>
                    </a:p>
                  </a:txBody>
                  <a:tcPr marL="91425" marR="91425" marT="91425" marB="91425">
                    <a:lnL w="19050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"/>
                        <a:t>Doelen stellen</a:t>
                      </a:r>
                      <a:endParaRPr/>
                    </a:p>
                  </a:txBody>
                  <a:tcPr marL="91425" marR="91425" marT="91425" marB="91425">
                    <a:lnL w="19050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"/>
                        <a:t>Zelfevaluatie</a:t>
                      </a:r>
                      <a:endParaRPr/>
                    </a:p>
                  </a:txBody>
                  <a:tcPr marL="91425" marR="91425" marT="91425" marB="91425">
                    <a:lnL w="19050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"/>
                        <a:t>Zelfmonitoring</a:t>
                      </a:r>
                      <a:endParaRPr/>
                    </a:p>
                  </a:txBody>
                  <a:tcPr marL="91425" marR="91425" marT="91425" marB="91425">
                    <a:lnL w="19050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"/>
                        <a:t>Zelfinstructie</a:t>
                      </a:r>
                      <a:endParaRPr/>
                    </a:p>
                  </a:txBody>
                  <a:tcPr marL="91425" marR="91425" marT="91425" marB="91425">
                    <a:lnL w="19050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01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"/>
                        <a:t>Voorbereidingsfase</a:t>
                      </a:r>
                      <a:endParaRPr/>
                    </a:p>
                  </a:txBody>
                  <a:tcPr marL="91425" marR="91425" marT="91425" marB="91425">
                    <a:lnL w="19050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19050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19050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19050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19050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06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"/>
                        <a:t>Uitvoeringsfase</a:t>
                      </a:r>
                      <a:endParaRPr/>
                    </a:p>
                  </a:txBody>
                  <a:tcPr marL="91425" marR="91425" marT="91425" marB="91425">
                    <a:lnL w="19050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19050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19050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19050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19050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01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"/>
                        <a:t>Reflectiefase</a:t>
                      </a:r>
                      <a:endParaRPr/>
                    </a:p>
                  </a:txBody>
                  <a:tcPr marL="91425" marR="91425" marT="91425" marB="91425">
                    <a:lnL w="19050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19050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19050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19050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19050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7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Zimmerman: modellen en scaffolding </a:t>
            </a:r>
            <a:endParaRPr/>
          </a:p>
        </p:txBody>
      </p:sp>
      <p:sp>
        <p:nvSpPr>
          <p:cNvPr id="116" name="Google Shape;116;p17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Verschil en overeenkomsten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nl"/>
              <a:t>Lange termijn: scaffolding 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nl"/>
              <a:t>Korte termijn: modellen </a:t>
            </a:r>
            <a:endParaRPr/>
          </a:p>
        </p:txBody>
      </p:sp>
      <p:pic>
        <p:nvPicPr>
          <p:cNvPr id="117" name="Google Shape;117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70675" y="2078875"/>
            <a:ext cx="4064525" cy="2698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8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Pintrich (motivatie) </a:t>
            </a:r>
            <a:endParaRPr/>
          </a:p>
        </p:txBody>
      </p:sp>
      <p:graphicFrame>
        <p:nvGraphicFramePr>
          <p:cNvPr id="123" name="Google Shape;123;p18"/>
          <p:cNvGraphicFramePr/>
          <p:nvPr/>
        </p:nvGraphicFramePr>
        <p:xfrm>
          <a:off x="729425" y="21532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{4B894FE9-38DB-45F9-9EEC-B2575A1AF748}</a:tableStyleId>
              </a:tblPr>
              <a:tblGrid>
                <a:gridCol w="1537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7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7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377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377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501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" b="1"/>
                        <a:t>Gebieden/fasen</a:t>
                      </a:r>
                      <a:endParaRPr b="1"/>
                    </a:p>
                  </a:txBody>
                  <a:tcPr marL="91425" marR="91425" marT="91425" marB="91425">
                    <a:lnL w="19050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"/>
                        <a:t>(Meta)cognitie</a:t>
                      </a:r>
                      <a:endParaRPr/>
                    </a:p>
                  </a:txBody>
                  <a:tcPr marL="91425" marR="91425" marT="91425" marB="91425">
                    <a:lnL w="19050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"/>
                        <a:t>Motivatie</a:t>
                      </a:r>
                      <a:endParaRPr/>
                    </a:p>
                  </a:txBody>
                  <a:tcPr marL="91425" marR="91425" marT="91425" marB="91425">
                    <a:lnL w="19050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"/>
                        <a:t>Gedrag</a:t>
                      </a:r>
                      <a:endParaRPr/>
                    </a:p>
                  </a:txBody>
                  <a:tcPr marL="91425" marR="91425" marT="91425" marB="91425">
                    <a:lnL w="19050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"/>
                        <a:t>Context</a:t>
                      </a:r>
                      <a:endParaRPr/>
                    </a:p>
                  </a:txBody>
                  <a:tcPr marL="91425" marR="91425" marT="91425" marB="91425">
                    <a:lnL w="19050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01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"/>
                        <a:t>Voordenken</a:t>
                      </a:r>
                      <a:endParaRPr/>
                    </a:p>
                  </a:txBody>
                  <a:tcPr marL="91425" marR="91425" marT="91425" marB="91425">
                    <a:lnL w="19050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19050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19050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19050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19050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06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"/>
                        <a:t>Monitoren</a:t>
                      </a:r>
                      <a:endParaRPr/>
                    </a:p>
                  </a:txBody>
                  <a:tcPr marL="91425" marR="91425" marT="91425" marB="91425">
                    <a:lnL w="19050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19050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19050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19050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19050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01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"/>
                        <a:t>Controleren </a:t>
                      </a:r>
                      <a:endParaRPr/>
                    </a:p>
                  </a:txBody>
                  <a:tcPr marL="91425" marR="91425" marT="91425" marB="91425">
                    <a:lnL w="19050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19050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19050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19050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19050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01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"/>
                        <a:t>Evalueren</a:t>
                      </a:r>
                      <a:endParaRPr/>
                    </a:p>
                  </a:txBody>
                  <a:tcPr marL="91425" marR="91425" marT="91425" marB="91425">
                    <a:lnL w="19050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19050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19050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19050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19050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9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Beginsituatie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i="1"/>
          </a:p>
        </p:txBody>
      </p:sp>
      <p:sp>
        <p:nvSpPr>
          <p:cNvPr id="129" name="Google Shape;129;p19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CBS De Rank in Toldijk, groep 7/8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nl"/>
              <a:t>Evaluatietool Iselinge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nl"/>
              <a:t>Terugblikken op vorige lessen 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nl"/>
              <a:t>Uitgestelde aandacht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nl"/>
              <a:t>Concrete begeleiding zelfregulatie 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nl"/>
              <a:t>Denklessen (metacognitie) 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nl"/>
              <a:t> </a:t>
            </a:r>
            <a:endParaRPr/>
          </a:p>
        </p:txBody>
      </p:sp>
      <p:pic>
        <p:nvPicPr>
          <p:cNvPr id="130" name="Google Shape;13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00500" y="0"/>
            <a:ext cx="51435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0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Beginsituatie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i="1"/>
              <a:t>Voorbereidingsfase</a:t>
            </a:r>
            <a:endParaRPr i="1"/>
          </a:p>
        </p:txBody>
      </p:sp>
      <p:sp>
        <p:nvSpPr>
          <p:cNvPr id="136" name="Google Shape;136;p20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nl"/>
              <a:t>Voorkennis ophalen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nl"/>
              <a:t>Verwachtingen uitspreken 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nl"/>
              <a:t>Duidelijke werkopdracht  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37" name="Google Shape;137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37900" y="1384275"/>
            <a:ext cx="4595175" cy="2955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1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Beginsituatie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i="1"/>
              <a:t>Uitvoeringsfase </a:t>
            </a:r>
            <a:endParaRPr i="1"/>
          </a:p>
        </p:txBody>
      </p:sp>
      <p:sp>
        <p:nvSpPr>
          <p:cNvPr id="143" name="Google Shape;143;p21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nl"/>
              <a:t>Kennis over (meta)cognitie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nl"/>
              <a:t>Kennis over motivatie en gedrag 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nl"/>
              <a:t>Begeleiding 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nl"/>
              <a:t>Denklessen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nl"/>
              <a:t>Uitgestelde aandacht </a:t>
            </a:r>
            <a:endParaRPr/>
          </a:p>
        </p:txBody>
      </p:sp>
      <p:pic>
        <p:nvPicPr>
          <p:cNvPr id="144" name="Google Shape;14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17500" y="1318638"/>
            <a:ext cx="4476750" cy="3209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317</Words>
  <Application>Microsoft Office PowerPoint</Application>
  <PresentationFormat>Diavoorstelling (16:9)</PresentationFormat>
  <Paragraphs>107</Paragraphs>
  <Slides>20</Slides>
  <Notes>20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20</vt:i4>
      </vt:variant>
    </vt:vector>
  </HeadingPairs>
  <TitlesOfParts>
    <vt:vector size="24" baseType="lpstr">
      <vt:lpstr>Raleway</vt:lpstr>
      <vt:lpstr>Arial</vt:lpstr>
      <vt:lpstr>Lato</vt:lpstr>
      <vt:lpstr>Streamline</vt:lpstr>
      <vt:lpstr>Masterclass Iselinge zelfsturing</vt:lpstr>
      <vt:lpstr>Wie wil ik zijn?</vt:lpstr>
      <vt:lpstr>Masterclass</vt:lpstr>
      <vt:lpstr>Zimmerman (modellen)  </vt:lpstr>
      <vt:lpstr>Zimmerman: modellen en scaffolding </vt:lpstr>
      <vt:lpstr>Pintrich (motivatie) </vt:lpstr>
      <vt:lpstr>Beginsituatie </vt:lpstr>
      <vt:lpstr>Beginsituatie  Voorbereidingsfase</vt:lpstr>
      <vt:lpstr>Beginsituatie Uitvoeringsfase </vt:lpstr>
      <vt:lpstr>Beginsituatie Reflectiefase</vt:lpstr>
      <vt:lpstr>Meeloopdag  SCCSSCHL 3.0 te Wolfersveen </vt:lpstr>
      <vt:lpstr>iSelf</vt:lpstr>
      <vt:lpstr>Doelen</vt:lpstr>
      <vt:lpstr>Opbouw van de lessen</vt:lpstr>
      <vt:lpstr>Voorbereidingsfase als docent </vt:lpstr>
      <vt:lpstr>Uitvoeringsfase als docent</vt:lpstr>
      <vt:lpstr>Reflectiefase als docent </vt:lpstr>
      <vt:lpstr>Evaluatie leerlingen</vt:lpstr>
      <vt:lpstr>Evaluatie leerkracht 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Masterclass Iselinge zelfsturing</dc:title>
  <dc:creator>Nancy van Maanen</dc:creator>
  <cp:lastModifiedBy>Nancy van Maanen</cp:lastModifiedBy>
  <cp:revision>1</cp:revision>
  <dcterms:modified xsi:type="dcterms:W3CDTF">2020-03-23T10:15:52Z</dcterms:modified>
</cp:coreProperties>
</file>